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0" r:id="rId4"/>
    <p:sldId id="294" r:id="rId5"/>
    <p:sldId id="295" r:id="rId6"/>
    <p:sldId id="296" r:id="rId7"/>
    <p:sldId id="297" r:id="rId8"/>
    <p:sldId id="298" r:id="rId9"/>
    <p:sldId id="299" r:id="rId10"/>
    <p:sldId id="271" r:id="rId11"/>
    <p:sldId id="291" r:id="rId12"/>
    <p:sldId id="274" r:id="rId13"/>
    <p:sldId id="272" r:id="rId14"/>
    <p:sldId id="300" r:id="rId15"/>
    <p:sldId id="266" r:id="rId16"/>
    <p:sldId id="301" r:id="rId17"/>
    <p:sldId id="302" r:id="rId18"/>
    <p:sldId id="303" r:id="rId19"/>
    <p:sldId id="276" r:id="rId20"/>
    <p:sldId id="304" r:id="rId21"/>
    <p:sldId id="305" r:id="rId2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B4F"/>
    <a:srgbClr val="339933"/>
    <a:srgbClr val="2A573A"/>
    <a:srgbClr val="C7D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CA6C-B3BC-437E-8F4C-35A90590FB7B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5"/>
            <a:ext cx="3012329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DB1E-E0A8-48C1-B7BA-8B56C4A0A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03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1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2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7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2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4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5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5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2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3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5A33-B5E2-48A0-9D47-544635BF82B2}" type="datetimeFigureOut">
              <a:rPr lang="en-US" smtClean="0"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932EB-BE10-4271-A0E8-D6062B12EB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377734" y="3692917"/>
            <a:ext cx="6438070" cy="968983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Unimproved Roads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31261" y="5020388"/>
            <a:ext cx="2719850" cy="794629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Engineering Department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31261" y="5688965"/>
            <a:ext cx="2161257" cy="79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2, 2023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4333" y="4651056"/>
            <a:ext cx="5001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City Commission Workshop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Unimproved Road Scoring List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7173" r="6636" b="58929"/>
          <a:stretch/>
        </p:blipFill>
        <p:spPr>
          <a:xfrm>
            <a:off x="1528786" y="947058"/>
            <a:ext cx="10099496" cy="511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Selecting Projects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Input from City Departments: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 Department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Public Service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Utility Phasing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Street Phasing </a:t>
            </a: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Selecting Project Example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77" y="1009077"/>
            <a:ext cx="9015984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Unimproved to Improved Road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Unimproved Road: Existing Width Varies </a:t>
            </a:r>
          </a:p>
          <a:p>
            <a:pPr marL="0" indent="0">
              <a:buNone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38384" r="57868" b="36613"/>
          <a:stretch/>
        </p:blipFill>
        <p:spPr>
          <a:xfrm>
            <a:off x="543145" y="2540978"/>
            <a:ext cx="5584373" cy="3015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4581" r="30471" b="69283"/>
          <a:stretch/>
        </p:blipFill>
        <p:spPr>
          <a:xfrm>
            <a:off x="5942756" y="2540978"/>
            <a:ext cx="6249244" cy="24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 numCol="1"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Unimproved to Improved Road: Street Standard Width </a:t>
            </a:r>
          </a:p>
          <a:p>
            <a:pPr marL="0" indent="0">
              <a:buNone/>
            </a:pPr>
            <a:endParaRPr lang="en-U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Improved Road: 26’ wide standard width for Residential Street Width Policy</a:t>
            </a:r>
          </a:p>
          <a:p>
            <a:pPr marL="0" indent="0">
              <a:buNone/>
            </a:pPr>
            <a:endParaRPr lang="en-US" sz="9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9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9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9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6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7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Existing City streets that are measured less than 20 feet wide the City offers a 20 feet wide pavement  with no parking on one side. </a:t>
            </a:r>
            <a:endParaRPr lang="en-US" sz="7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sz="12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63312" r="52565" b="8221"/>
          <a:stretch/>
        </p:blipFill>
        <p:spPr>
          <a:xfrm>
            <a:off x="615339" y="2693663"/>
            <a:ext cx="5810794" cy="254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1291" r="52652" b="40735"/>
          <a:stretch/>
        </p:blipFill>
        <p:spPr>
          <a:xfrm>
            <a:off x="6426133" y="2743200"/>
            <a:ext cx="5771838" cy="24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Lakeview Ave.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4" y="2287859"/>
            <a:ext cx="5566410" cy="312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43" y="1988872"/>
            <a:ext cx="4968240" cy="3726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3843" y="5580664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19566" y="5914823"/>
            <a:ext cx="6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Lakeview Ave.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7" y="2287859"/>
            <a:ext cx="5548084" cy="312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43" y="1988872"/>
            <a:ext cx="4968240" cy="3726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843" y="5580664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19566" y="5914823"/>
            <a:ext cx="6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Lakeview Ave.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7" y="2294453"/>
            <a:ext cx="5548084" cy="3115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43" y="1988872"/>
            <a:ext cx="4968240" cy="3726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843" y="5580664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19566" y="5914823"/>
            <a:ext cx="6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Lakeview Ave.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56" y="2294453"/>
            <a:ext cx="5506546" cy="3115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6623" y="2487475"/>
            <a:ext cx="4145280" cy="310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843" y="5580664"/>
            <a:ext cx="84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19566" y="6173204"/>
            <a:ext cx="67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– Cape Seal 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2022-2023 Cape Seal Program: </a:t>
            </a:r>
            <a:endParaRPr lang="en-US" sz="9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 Estimated Cost: $38.00/lft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 Projected Cost (from Bids and Construction): $27.00/lft +/-</a:t>
            </a: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0’ Lot: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Resident: $27.00*50’*85%= $1,147.50 (no payment option)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City: $27.00*50’*15%= $202.50 </a:t>
            </a:r>
          </a:p>
          <a:p>
            <a:pPr lvl="2"/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2032-2033 Future Cape Seal: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Projected Cost 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(5% Inflation): $43.98/front +/-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Lot: </a:t>
            </a:r>
          </a:p>
          <a:p>
            <a:pPr lvl="2"/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Resident: 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$44.00*50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’*85%= 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$1,870.00 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 payment option) </a:t>
            </a:r>
          </a:p>
          <a:p>
            <a:pPr lvl="2"/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City: 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$44.00*50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’*15%= </a:t>
            </a: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$330.00</a:t>
            </a:r>
          </a:p>
          <a:p>
            <a:pPr lvl="2"/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 Cost 10 year Period: $3,017.50</a:t>
            </a: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Unimproved Roads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Special Assement District (SAD) Policy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Selecting Water and Sewer Projects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Scoring Process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Priority Roads List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Selecting Projects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Unimproved to Improved Road Information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Street Standard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Lakeview Avenue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of Cape Seal and Improved Roads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– Improved Road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2022-2023 Improved Road: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Estimated Cost for Paving Assement: $350.00/lft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Estimate Cost for Drive Approach Assement: $11.75/sft</a:t>
            </a: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50’ Lot: 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Resident: (($350.00*50’)+($11.75*130 sft))*85%= $16,173.38</a:t>
            </a:r>
          </a:p>
          <a:p>
            <a:pPr lvl="2"/>
            <a:r>
              <a:rPr lang="en-US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City: </a:t>
            </a:r>
            <a:r>
              <a:rPr lang="nl-NL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(($350.00*50’)+($11.75*130 sft</a:t>
            </a:r>
            <a:r>
              <a:rPr lang="nl-NL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))*15%= $2,854.13</a:t>
            </a:r>
          </a:p>
          <a:p>
            <a:pPr marL="914400" lvl="2" indent="0">
              <a:buNone/>
            </a:pPr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 Cost: $16,173.38 (10 year payment option) </a:t>
            </a:r>
            <a:endParaRPr lang="en-US" sz="2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9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– Breakeven Point 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3"/>
            <a:endParaRPr lang="en-US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28724"/>
              </p:ext>
            </p:extLst>
          </p:nvPr>
        </p:nvGraphicFramePr>
        <p:xfrm>
          <a:off x="3175002" y="2279525"/>
          <a:ext cx="69909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348">
                  <a:extLst>
                    <a:ext uri="{9D8B030D-6E8A-4147-A177-3AD203B41FA5}">
                      <a16:colId xmlns:a16="http://schemas.microsoft.com/office/drawing/2014/main" val="619598932"/>
                    </a:ext>
                  </a:extLst>
                </a:gridCol>
                <a:gridCol w="2787395">
                  <a:extLst>
                    <a:ext uri="{9D8B030D-6E8A-4147-A177-3AD203B41FA5}">
                      <a16:colId xmlns:a16="http://schemas.microsoft.com/office/drawing/2014/main" val="59522565"/>
                    </a:ext>
                  </a:extLst>
                </a:gridCol>
                <a:gridCol w="3129233">
                  <a:extLst>
                    <a:ext uri="{9D8B030D-6E8A-4147-A177-3AD203B41FA5}">
                      <a16:colId xmlns:a16="http://schemas.microsoft.com/office/drawing/2014/main" val="369998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Cape Seal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Improved Road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99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$1,147.50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$16,173.38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171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$1,870.00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7374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$3,045.00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63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$4,959.43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275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$8,078.39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837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$19,100.32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$16,173.38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930365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75002" y="3738282"/>
            <a:ext cx="3844363" cy="753036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Special Assement District (SAD) Policy </a:t>
            </a:r>
          </a:p>
          <a:p>
            <a:pPr marL="0" indent="0">
              <a:buNone/>
            </a:pP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 94 – Special Assement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Revised in October 2021 </a:t>
            </a:r>
          </a:p>
          <a:p>
            <a:pPr lvl="2"/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Initiation of Improvement by Commission</a:t>
            </a:r>
          </a:p>
          <a:p>
            <a:pPr lvl="1"/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Property owners may petition for an improvement   </a:t>
            </a: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 Unimproved Roads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Cape Seal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of the front-foot costs for improvement are assessed on all properties fronting on the improvement.  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of the side-foot costs for improvement are assessed on all residential properties siding on the improvement.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of the side-foot costs for improvement are assessed on improved business properties siding on the improvement.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of the side-foot costs for improvement are assessed on vacant business properties siding on the improvement.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 Unimproved Roads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Unimproved to Improved Road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of the front-foot costs for improvement are assessed on all properties fronting on the improvement.   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single family houses, if the longer side of a corner property faces the street being constructed, the City will pay two-thirds (2/3) of the cost of the assessment for that property. The property owner will be charged the remaining third (1/3). If the short side of a corner property faces the street to be constructed, the owner pays 100% of the assessment.</a:t>
            </a:r>
          </a:p>
          <a:p>
            <a:pPr lvl="1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Selecting Water and Sewer Projects </a:t>
            </a:r>
          </a:p>
          <a:p>
            <a:pPr marL="0" indent="0">
              <a:buNone/>
            </a:pP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Scoring Process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Road: 0-100 points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Sewer: 0-100 points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Water: 0-100 points </a:t>
            </a:r>
          </a:p>
          <a:p>
            <a:pPr lvl="2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points: Required Replacement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Point: 300 points </a:t>
            </a:r>
          </a:p>
          <a:p>
            <a:pPr lvl="2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Scoring Process (up to 100 Points)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PASER Rating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PASER: </a:t>
            </a:r>
          </a:p>
          <a:p>
            <a:pPr lvl="3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10: Great Condition of Pavement</a:t>
            </a:r>
          </a:p>
          <a:p>
            <a:pPr lvl="3"/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Poor Condition of Pavement </a:t>
            </a: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Scoring Process (up to 100 Points): </a:t>
            </a:r>
          </a:p>
          <a:p>
            <a:pPr marL="914400" lvl="2" indent="0"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(10-2021 PASER Rating) x 10</a:t>
            </a:r>
          </a:p>
          <a:p>
            <a:pPr marL="914400" lvl="2" indent="0"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Example: PASER Rating 7</a:t>
            </a:r>
          </a:p>
          <a:p>
            <a:pPr marL="1828800" lvl="4" indent="0">
              <a:buNone/>
            </a:pP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- 7) X 10 = 30</a:t>
            </a:r>
          </a:p>
          <a:p>
            <a:pPr marL="1371600" lvl="3" indent="0">
              <a:buNone/>
            </a:pP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Example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PASER Rating </a:t>
            </a:r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>
              <a:buNone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10 -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10 = 8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Scoring Process (up to 100 Points)</a:t>
            </a:r>
            <a:endParaRPr lang="en-US"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(0-20)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year old: 0 points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years old (expected service life):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 </a:t>
            </a: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(0-20)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minimum size 8”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6” water main: 10 points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4” water main: 20 points </a:t>
            </a: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Reinforcement (0-20)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Pressures from water modeling: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 are assigned based on double the change in size recommended in the model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existing 6” water main, model calculates 12” water main: (6 x 2) = 12 points </a:t>
            </a: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Frequency of Breaks (0-40)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water main break equals 4 points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 records go back to approximately 1960’s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50" y="42537"/>
            <a:ext cx="11032968" cy="1325563"/>
          </a:xfrm>
        </p:spPr>
        <p:txBody>
          <a:bodyPr>
            <a:normAutofit/>
          </a:bodyPr>
          <a:lstStyle/>
          <a:p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49" y="1368100"/>
            <a:ext cx="10666465" cy="511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Sewer Scoring Process (up to 100 Points)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Structural Condition (0-30)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Segments with pipe fractures, cracks, and voids are scored higher </a:t>
            </a: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 and Maintenance (0-20)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Segments that require frequent cleanings due to slow flows, roots, etc. are scored higher </a:t>
            </a: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 Deficiency (0-40)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Segments that are calculated as being too small for their service area </a:t>
            </a:r>
          </a:p>
          <a:p>
            <a:pPr lvl="1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Relief Sewer (0-10) </a:t>
            </a:r>
          </a:p>
          <a:p>
            <a:pPr lvl="2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Points are given to segments that help drain not only immediate area but upstream areas. </a:t>
            </a:r>
          </a:p>
          <a:p>
            <a:pPr lvl="2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7521</TotalTime>
  <Words>840</Words>
  <Application>Microsoft Office PowerPoint</Application>
  <PresentationFormat>Widescreen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Tahoma</vt:lpstr>
      <vt:lpstr>Wingdings</vt:lpstr>
      <vt:lpstr>Office Theme</vt:lpstr>
      <vt:lpstr>Unimproved Roads</vt:lpstr>
      <vt:lpstr>Unimproved Roads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Unimproved Road Scoring List </vt:lpstr>
      <vt:lpstr>PowerPoint Presentation</vt:lpstr>
      <vt:lpstr>Selecting Project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Erika Bassett</dc:creator>
  <cp:lastModifiedBy>Melissa Coatta</cp:lastModifiedBy>
  <cp:revision>190</cp:revision>
  <cp:lastPrinted>2023-09-28T15:04:37Z</cp:lastPrinted>
  <dcterms:created xsi:type="dcterms:W3CDTF">2021-06-16T19:03:09Z</dcterms:created>
  <dcterms:modified xsi:type="dcterms:W3CDTF">2023-10-05T16:36:16Z</dcterms:modified>
</cp:coreProperties>
</file>